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172200" cx="82296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" lvl="1" marL="41148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" lvl="2" marL="82296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539" lvl="3" marL="123444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620" lvl="4" marL="164592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05740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079" lvl="6" marL="246888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" lvl="7" marL="288036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540" lvl="8" marL="329184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" lvl="1" marL="41148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" lvl="2" marL="82296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539" lvl="3" marL="123444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620" lvl="4" marL="164592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05740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079" lvl="6" marL="246888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" lvl="7" marL="288036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540" lvl="8" marL="329184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" lvl="1" marL="41148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" lvl="2" marL="82296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539" lvl="3" marL="123444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620" lvl="4" marL="164592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05740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079" lvl="6" marL="246888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" lvl="7" marL="288036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540" lvl="8" marL="329184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Point clouds are one of the most common ways of building maps for robotics.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Dense point clouds provide more information but they can require more computing power to process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Point clouds can be used to render 3D mesh models that require less space to store and are easier for robots to navigate around.</a:t>
            </a:r>
          </a:p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Point clouds can be produced by a number of different sensors and techniques	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Stereo cameras use two overlapping camera views to reconstruct depth data to produce point clouds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LiDAR and radar produce high density point clouds by capturing depth data continuously.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Even a monocular camera can be used to gather depth information by moving the camera and running algorithms that use the motion information to combine the images into depth information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A large number of independent images can be combined to estimate depth and produce point clouds (like the coliseum in the previous slide).</a:t>
            </a:r>
          </a:p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Robots can use maps for planning, but maps can also be used by external parties to instruct fleets of robots on how to navigate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It is imperative that robots do not rely solely on maps because most environments are dynamic and the map may not perfectly reflect the environment.</a:t>
            </a:r>
          </a:p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Aerial maps are the most common type of map used by humans for navigation.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Common tools for navigating like TomTom, Google Maps, and Bing Maps all use aerial data from planes and satellites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Satellite maps are usually only useful to an accuracy of a couple meters, so local maps and sensors are used for avoiding small obstacles and local planning.</a:t>
            </a:r>
          </a:p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Image stitching is used to create panoramas, stabilize videos, and produce mosaics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Aerial photos may be taken at different times of day with different camera settings, so the task of matching and stitching together the images can be challenging.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Oftentimes the images can be rotated or scaled differently.</a:t>
            </a:r>
          </a:p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Raw images may be rotated, scaled, and colored differently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The first step is aligning these photos and normalizing the coloring differences as much as possible.</a:t>
            </a:r>
          </a:p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The dots are a subset of the features extracted from the images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Notice that the images are scaled differently; robust image stitching algorithms can compensate for changes in scale</a:t>
            </a:r>
          </a:p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It is best to only stitch a few images together at a time to reduce the time required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Use information about when and where the photos were taken so that only images that you know overlap are combined in the stitching process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Images can be uploaded to the GPU with `gpuImages.upload(cpu_matrix)’ and downloaded with `stitch_result.download(cpu_matrix)`</a:t>
            </a:r>
          </a:p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Robots should utilize all available information in their maps when it is relevant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Semantic information is especially important for robots that must deliver packages or interact with objects based on their human-understandable names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Timely information can be essential for helping robots make real-time decisions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Hyperspectral images are used in surveying crops and help direct robots identify the water content and vegetation in an area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Thermal images show humans and warm-blooded animals; drones in National Parks in Africa use thermal images to catch illicit poachers.</a:t>
            </a:r>
          </a:p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9.jpg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5" Type="http://schemas.openxmlformats.org/officeDocument/2006/relationships/image" Target="../media/image05.png"/><Relationship Id="rId6" Type="http://schemas.openxmlformats.org/officeDocument/2006/relationships/image" Target="../media/image0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9.jpg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5" Type="http://schemas.openxmlformats.org/officeDocument/2006/relationships/image" Target="../media/image05.png"/><Relationship Id="rId6" Type="http://schemas.openxmlformats.org/officeDocument/2006/relationships/image" Target="../media/image06.png"/><Relationship Id="rId7" Type="http://schemas.openxmlformats.org/officeDocument/2006/relationships/hyperlink" Target="http://creativecommons.org/licenses/by-nc/4.0/legalcode" TargetMode="External"/><Relationship Id="rId8" Type="http://schemas.openxmlformats.org/officeDocument/2006/relationships/image" Target="../media/image0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- Images">
    <p:bg>
      <p:bgPr>
        <a:solidFill>
          <a:schemeClr val="dk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hape 21"/>
          <p:cNvGrpSpPr/>
          <p:nvPr/>
        </p:nvGrpSpPr>
        <p:grpSpPr>
          <a:xfrm>
            <a:off x="0" y="0"/>
            <a:ext cx="8229599" cy="6172199"/>
            <a:chOff x="0" y="0"/>
            <a:chExt cx="10972799" cy="6172199"/>
          </a:xfrm>
        </p:grpSpPr>
        <p:pic>
          <p:nvPicPr>
            <p:cNvPr id="22" name="Shape 22"/>
            <p:cNvPicPr preferRelativeResize="0"/>
            <p:nvPr/>
          </p:nvPicPr>
          <p:blipFill rotWithShape="1">
            <a:blip r:embed="rId2">
              <a:alphaModFix/>
            </a:blip>
            <a:srcRect b="9529" l="0" r="0" t="9528"/>
            <a:stretch/>
          </p:blipFill>
          <p:spPr>
            <a:xfrm>
              <a:off x="0" y="0"/>
              <a:ext cx="10972799" cy="6172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Shape 23"/>
            <p:cNvSpPr/>
            <p:nvPr/>
          </p:nvSpPr>
          <p:spPr>
            <a:xfrm>
              <a:off x="0" y="0"/>
              <a:ext cx="10972799" cy="6172199"/>
            </a:xfrm>
            <a:prstGeom prst="rect">
              <a:avLst/>
            </a:prstGeom>
            <a:solidFill>
              <a:srgbClr val="191919">
                <a:alpha val="80000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4" name="Shape 24"/>
          <p:cNvSpPr/>
          <p:nvPr/>
        </p:nvSpPr>
        <p:spPr>
          <a:xfrm flipH="1" rot="10800000">
            <a:off x="0" y="0"/>
            <a:ext cx="8229600" cy="617219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7000">
                <a:srgbClr val="FFFFFF">
                  <a:alpha val="0"/>
                </a:srgbClr>
              </a:gs>
              <a:gs pos="55000">
                <a:srgbClr val="FFFFFF">
                  <a:alpha val="27843"/>
                </a:srgbClr>
              </a:gs>
              <a:gs pos="7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62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" name="Shape 25"/>
          <p:cNvSpPr txBox="1"/>
          <p:nvPr>
            <p:ph idx="1" type="subTitle"/>
          </p:nvPr>
        </p:nvSpPr>
        <p:spPr>
          <a:xfrm>
            <a:off x="2046025" y="4798350"/>
            <a:ext cx="5836104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7637" lvl="1" marL="630238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9062" lvl="2" marL="804863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0116" lvl="3" marL="1331066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83279" lvl="4" marL="158823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83267" lvl="5" marL="1931117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83253" lvl="6" marL="2274003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83240" lvl="7" marL="261689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83224" lvl="8" marL="2959775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2027735" y="4290519"/>
            <a:ext cx="5845247" cy="50783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86" lvl="5" marL="342887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73" lvl="6" marL="685773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659" lvl="7" marL="1028659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644" lvl="8" marL="1371545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7" name="Shape 27"/>
          <p:cNvPicPr preferRelativeResize="0"/>
          <p:nvPr/>
        </p:nvPicPr>
        <p:blipFill rotWithShape="1">
          <a:blip r:embed="rId3">
            <a:alphaModFix/>
          </a:blip>
          <a:srcRect b="0" l="12327" r="0" t="0"/>
          <a:stretch/>
        </p:blipFill>
        <p:spPr>
          <a:xfrm>
            <a:off x="0" y="748845"/>
            <a:ext cx="4020260" cy="98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037" y="993505"/>
            <a:ext cx="2684930" cy="49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29"/>
          <p:cNvPicPr preferRelativeResize="0"/>
          <p:nvPr/>
        </p:nvPicPr>
        <p:blipFill rotWithShape="1">
          <a:blip r:embed="rId5">
            <a:alphaModFix/>
          </a:blip>
          <a:srcRect b="0" l="0" r="3943" t="0"/>
          <a:stretch/>
        </p:blipFill>
        <p:spPr>
          <a:xfrm>
            <a:off x="1342838" y="1801400"/>
            <a:ext cx="6886761" cy="73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39844" y="1909793"/>
            <a:ext cx="1660278" cy="50154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/>
        </p:nvSpPr>
        <p:spPr>
          <a:xfrm>
            <a:off x="4253344" y="487347"/>
            <a:ext cx="3976256" cy="5078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Robotics Teaching Kit</a:t>
            </a:r>
          </a:p>
        </p:txBody>
      </p:sp>
      <p:sp>
        <p:nvSpPr>
          <p:cNvPr id="32" name="Shape 32"/>
          <p:cNvSpPr txBox="1"/>
          <p:nvPr/>
        </p:nvSpPr>
        <p:spPr>
          <a:xfrm>
            <a:off x="4308764" y="927174"/>
            <a:ext cx="3866516" cy="278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rPr>
              <a:t>With ‘Jet’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Subtitle,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73761" y="347471"/>
            <a:ext cx="7482077" cy="5161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86" lvl="5" marL="342887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73" lvl="6" marL="685773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659" lvl="7" marL="1028659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644" lvl="8" marL="1371545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83854" y="1948656"/>
            <a:ext cx="7461504" cy="38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9863" lvl="0" marL="284163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7637" lvl="1" marL="630238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9062" lvl="2" marL="804863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0116" lvl="3" marL="1331066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83279" lvl="4" marL="158823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83267" lvl="5" marL="1931117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83253" lvl="6" marL="2274003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83240" lvl="7" marL="261689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83224" lvl="8" marL="2959775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373761" y="1229600"/>
            <a:ext cx="7482077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9507" lvl="1" marL="428608" marR="0" rtl="0" algn="ctr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936" lvl="2" marL="816737" marR="0" rtl="0" algn="ctr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922" lvl="3" marL="1159622" marR="0" rtl="0" algn="ctr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7086" lvl="4" marL="1416787" marR="0" rtl="0" algn="ctr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83267" lvl="5" marL="1931117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83253" lvl="6" marL="2274003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83240" lvl="7" marL="261689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83224" lvl="8" marL="2959775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o branding graphic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373761" y="347471"/>
            <a:ext cx="7482077" cy="5161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86" lvl="5" marL="342887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73" lvl="6" marL="685773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659" lvl="7" marL="1028659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644" lvl="8" marL="1371545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83854" y="1948657"/>
            <a:ext cx="7461504" cy="38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9863" lvl="0" marL="284163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4937" lvl="1" marL="630238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9062" lvl="2" marL="804863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0116" lvl="3" marL="1331066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83279" lvl="4" marL="158823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83267" lvl="5" marL="1931117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83253" lvl="6" marL="2274003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83240" lvl="7" marL="261689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83224" lvl="8" marL="2959775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373761" y="1225566"/>
            <a:ext cx="7482077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9507" lvl="1" marL="428608" marR="0" rtl="0" algn="ctr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936" lvl="2" marL="816737" marR="0" rtl="0" algn="ctr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922" lvl="3" marL="1159622" marR="0" rtl="0" algn="ctr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7086" lvl="4" marL="1416787" marR="0" rtl="0" algn="ctr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83267" lvl="5" marL="1931117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83253" lvl="6" marL="2274003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83240" lvl="7" marL="261689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83224" lvl="8" marL="2959775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1" name="Shape 41"/>
          <p:cNvSpPr/>
          <p:nvPr/>
        </p:nvSpPr>
        <p:spPr>
          <a:xfrm>
            <a:off x="0" y="5917405"/>
            <a:ext cx="8229600" cy="2585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" name="Shape 42"/>
          <p:cNvSpPr txBox="1"/>
          <p:nvPr/>
        </p:nvSpPr>
        <p:spPr>
          <a:xfrm>
            <a:off x="479339" y="6051571"/>
            <a:ext cx="240770" cy="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500" cap="non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500" cap="non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73761" y="347471"/>
            <a:ext cx="7482077" cy="5161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86" lvl="5" marL="342887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73" lvl="6" marL="685773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659" lvl="7" marL="1028659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644" lvl="8" marL="1371545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383854" y="1335024"/>
            <a:ext cx="7461504" cy="44295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9863" lvl="0" marL="284163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7637" lvl="1" marL="630238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9062" lvl="2" marL="804863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0116" lvl="3" marL="1331066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83279" lvl="4" marL="158823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83267" lvl="5" marL="1931117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83253" lvl="6" marL="2274003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83240" lvl="7" marL="261689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83224" lvl="8" marL="2959775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Centered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73761" y="347471"/>
            <a:ext cx="7482077" cy="5161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86" lvl="5" marL="342887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73" lvl="6" marL="685773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659" lvl="7" marL="1028659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644" lvl="8" marL="1371545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Centered and subtitl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373761" y="347471"/>
            <a:ext cx="7482077" cy="5161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86" lvl="5" marL="342887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73" lvl="6" marL="685773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659" lvl="7" marL="1028659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644" lvl="8" marL="1371545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73761" y="1261662"/>
            <a:ext cx="7482077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9507" lvl="1" marL="428608" marR="0" rtl="0" algn="ctr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936" lvl="2" marL="816737" marR="0" rtl="0" algn="ctr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922" lvl="3" marL="1159622" marR="0" rtl="0" algn="ctr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7086" lvl="4" marL="1416787" marR="0" rtl="0" algn="ctr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83267" lvl="5" marL="1931117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83253" lvl="6" marL="2274003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83240" lvl="7" marL="261689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83224" lvl="8" marL="2959775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itle Slide - Images">
    <p:bg>
      <p:bgPr>
        <a:solidFill>
          <a:schemeClr val="dk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Shape 52"/>
          <p:cNvGrpSpPr/>
          <p:nvPr/>
        </p:nvGrpSpPr>
        <p:grpSpPr>
          <a:xfrm>
            <a:off x="0" y="0"/>
            <a:ext cx="8229599" cy="6172199"/>
            <a:chOff x="0" y="0"/>
            <a:chExt cx="10972799" cy="6172199"/>
          </a:xfrm>
        </p:grpSpPr>
        <p:pic>
          <p:nvPicPr>
            <p:cNvPr id="53" name="Shape 53"/>
            <p:cNvPicPr preferRelativeResize="0"/>
            <p:nvPr/>
          </p:nvPicPr>
          <p:blipFill rotWithShape="1">
            <a:blip r:embed="rId2">
              <a:alphaModFix/>
            </a:blip>
            <a:srcRect b="9529" l="0" r="0" t="9528"/>
            <a:stretch/>
          </p:blipFill>
          <p:spPr>
            <a:xfrm>
              <a:off x="0" y="0"/>
              <a:ext cx="10972799" cy="6172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Shape 54"/>
            <p:cNvSpPr/>
            <p:nvPr/>
          </p:nvSpPr>
          <p:spPr>
            <a:xfrm>
              <a:off x="0" y="0"/>
              <a:ext cx="10972799" cy="6172199"/>
            </a:xfrm>
            <a:prstGeom prst="rect">
              <a:avLst/>
            </a:prstGeom>
            <a:solidFill>
              <a:srgbClr val="191919">
                <a:alpha val="80000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5" name="Shape 55"/>
          <p:cNvSpPr/>
          <p:nvPr/>
        </p:nvSpPr>
        <p:spPr>
          <a:xfrm flipH="1" rot="10800000">
            <a:off x="0" y="0"/>
            <a:ext cx="8229600" cy="617219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7000">
                <a:srgbClr val="FFFFFF">
                  <a:alpha val="0"/>
                </a:srgbClr>
              </a:gs>
              <a:gs pos="55000">
                <a:srgbClr val="FFFFFF">
                  <a:alpha val="27843"/>
                </a:srgbClr>
              </a:gs>
              <a:gs pos="7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2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b="0" l="12327" r="0" t="0"/>
          <a:stretch/>
        </p:blipFill>
        <p:spPr>
          <a:xfrm>
            <a:off x="0" y="748845"/>
            <a:ext cx="4020260" cy="98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037" y="993505"/>
            <a:ext cx="2684930" cy="49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5">
            <a:alphaModFix/>
          </a:blip>
          <a:srcRect b="0" l="0" r="3943" t="0"/>
          <a:stretch/>
        </p:blipFill>
        <p:spPr>
          <a:xfrm>
            <a:off x="1342838" y="1801400"/>
            <a:ext cx="6886761" cy="73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39844" y="1909793"/>
            <a:ext cx="1660278" cy="50154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/>
        </p:nvSpPr>
        <p:spPr>
          <a:xfrm>
            <a:off x="4599162" y="487347"/>
            <a:ext cx="3630439" cy="5078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lang="en-US" sz="3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JetBot Teaching Kit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4653482" y="927174"/>
            <a:ext cx="3521798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rPr b="0" lang="en-US" sz="1800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rPr>
              <a:t>Robotics with Jetson</a:t>
            </a:r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63375" y="4347096"/>
            <a:ext cx="8111906" cy="7862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7637" lvl="1" marL="630238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9062" lvl="2" marL="804863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0116" lvl="3" marL="1331066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83279" lvl="4" marL="158823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83267" lvl="5" marL="1931117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83253" lvl="6" marL="2274003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83240" lvl="7" marL="261689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83224" lvl="8" marL="2959775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descr="Creative Commons License" id="63" name="Shape 6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95698" y="3978051"/>
            <a:ext cx="838199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0.png"/><Relationship Id="rId2" Type="http://schemas.openxmlformats.org/officeDocument/2006/relationships/image" Target="../media/image02.png"/><Relationship Id="rId3" Type="http://schemas.openxmlformats.org/officeDocument/2006/relationships/image" Target="../media/image01.png"/><Relationship Id="rId4" Type="http://schemas.openxmlformats.org/officeDocument/2006/relationships/image" Target="../media/image03.png"/><Relationship Id="rId1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6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5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347100" y="349950"/>
            <a:ext cx="7422103" cy="5161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86" lvl="5" marL="342887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73" lvl="6" marL="685773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659" lvl="7" marL="1028659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644" lvl="8" marL="1371545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374808" y="1332412"/>
            <a:ext cx="7403956" cy="43503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9863" lvl="0" marL="284163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7637" lvl="1" marL="630238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9062" lvl="2" marL="804863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0116" lvl="3" marL="1331066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83279" lvl="4" marL="158823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83267" lvl="5" marL="1931117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83253" lvl="6" marL="2274003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83240" lvl="7" marL="261689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83224" lvl="8" marL="2959775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" name="Shape 12"/>
          <p:cNvSpPr/>
          <p:nvPr/>
        </p:nvSpPr>
        <p:spPr>
          <a:xfrm>
            <a:off x="7178478" y="6000375"/>
            <a:ext cx="819900" cy="171825"/>
          </a:xfrm>
          <a:prstGeom prst="parallelogram">
            <a:avLst>
              <a:gd fmla="val 36300" name="adj"/>
            </a:avLst>
          </a:prstGeom>
          <a:solidFill>
            <a:srgbClr val="08552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6394205" y="6000375"/>
            <a:ext cx="819900" cy="171825"/>
          </a:xfrm>
          <a:prstGeom prst="parallelogram">
            <a:avLst>
              <a:gd fmla="val 36300" name="adj"/>
            </a:avLst>
          </a:prstGeom>
          <a:solidFill>
            <a:srgbClr val="76B9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" name="Shape 14"/>
          <p:cNvPicPr preferRelativeResize="0"/>
          <p:nvPr/>
        </p:nvPicPr>
        <p:blipFill rotWithShape="1">
          <a:blip r:embed="rId1">
            <a:alphaModFix/>
          </a:blip>
          <a:srcRect b="17098" l="0" r="97921" t="-6317"/>
          <a:stretch/>
        </p:blipFill>
        <p:spPr>
          <a:xfrm>
            <a:off x="7947899" y="5987803"/>
            <a:ext cx="284058" cy="19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/>
          <p:cNvPicPr preferRelativeResize="0"/>
          <p:nvPr/>
        </p:nvPicPr>
        <p:blipFill rotWithShape="1">
          <a:blip r:embed="rId2">
            <a:alphaModFix/>
          </a:blip>
          <a:srcRect b="17094" l="52877" r="0" t="1978"/>
          <a:stretch/>
        </p:blipFill>
        <p:spPr>
          <a:xfrm>
            <a:off x="0" y="6002008"/>
            <a:ext cx="6433058" cy="17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/>
          <p:nvPr/>
        </p:nvSpPr>
        <p:spPr>
          <a:xfrm>
            <a:off x="478720" y="6040910"/>
            <a:ext cx="24077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cxnSp>
        <p:nvCxnSpPr>
          <p:cNvPr id="17" name="Shape 17"/>
          <p:cNvCxnSpPr/>
          <p:nvPr/>
        </p:nvCxnSpPr>
        <p:spPr>
          <a:xfrm>
            <a:off x="-8055" y="5991792"/>
            <a:ext cx="8247887" cy="0"/>
          </a:xfrm>
          <a:prstGeom prst="straightConnector1">
            <a:avLst/>
          </a:prstGeom>
          <a:noFill/>
          <a:ln cap="flat" cmpd="sng" w="158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3071" y="6039150"/>
            <a:ext cx="495117" cy="91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4">
            <a:alphaModFix/>
          </a:blip>
          <a:srcRect b="41395" l="0" r="0" t="0"/>
          <a:stretch/>
        </p:blipFill>
        <p:spPr>
          <a:xfrm>
            <a:off x="7348157" y="6041971"/>
            <a:ext cx="480543" cy="8507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creativecommons.org/licenses/by-nc/4.0/legalcode" TargetMode="External"/><Relationship Id="rId4" Type="http://schemas.openxmlformats.org/officeDocument/2006/relationships/hyperlink" Target="http://creativecommons.org/licenses/by-nc/4.0/legalcode" TargetMode="External"/><Relationship Id="rId5" Type="http://schemas.openxmlformats.org/officeDocument/2006/relationships/image" Target="../media/image0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1" type="subTitle"/>
          </p:nvPr>
        </p:nvSpPr>
        <p:spPr>
          <a:xfrm>
            <a:off x="2046025" y="4798350"/>
            <a:ext cx="5836104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</a:t>
            </a:r>
            <a:r>
              <a:rPr lang="en-US"/>
              <a:t>Mapping</a:t>
            </a:r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2027735" y="4290519"/>
            <a:ext cx="5845247" cy="5078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Module </a:t>
            </a:r>
            <a:r>
              <a:rPr lang="en-US"/>
              <a:t>9</a:t>
            </a:r>
            <a:r>
              <a:rPr b="0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.1 - </a:t>
            </a:r>
            <a:r>
              <a:rPr lang="en-US"/>
              <a:t>Mapping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73761" y="347471"/>
            <a:ext cx="74820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b="0" i="0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/>
              <a:t>Point Clouds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83854" y="1948656"/>
            <a:ext cx="7461600" cy="3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>
                <a:solidFill>
                  <a:schemeClr val="dk1"/>
                </a:solidFill>
              </a:rPr>
              <a:t>Point Clouds or a set of coordinate with x,y,z values</a:t>
            </a:r>
          </a:p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>
                <a:solidFill>
                  <a:schemeClr val="dk1"/>
                </a:solidFill>
              </a:rPr>
              <a:t>Sometimes points will also have color data associated with them.</a:t>
            </a:r>
          </a:p>
        </p:txBody>
      </p:sp>
      <p:sp>
        <p:nvSpPr>
          <p:cNvPr id="165" name="Shape 165"/>
          <p:cNvSpPr txBox="1"/>
          <p:nvPr>
            <p:ph idx="2" type="body"/>
          </p:nvPr>
        </p:nvSpPr>
        <p:spPr>
          <a:xfrm>
            <a:off x="373761" y="1229600"/>
            <a:ext cx="74820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049" y="2870271"/>
            <a:ext cx="4000149" cy="27906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855175" y="5660950"/>
            <a:ext cx="68259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http://grail.cs.washington.edu/rome/dense.html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73761" y="347471"/>
            <a:ext cx="7482077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b="0" i="0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/>
              <a:t>Generating Point Clouds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83854" y="1948656"/>
            <a:ext cx="7461504" cy="38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Stereo Cameras</a:t>
            </a:r>
          </a:p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LiDAR</a:t>
            </a:r>
          </a:p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Radar</a:t>
            </a:r>
          </a:p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Structure From Motion</a:t>
            </a:r>
          </a:p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Image Alignment and Stitching</a:t>
            </a:r>
          </a:p>
        </p:txBody>
      </p:sp>
      <p:sp>
        <p:nvSpPr>
          <p:cNvPr id="175" name="Shape 175"/>
          <p:cNvSpPr txBox="1"/>
          <p:nvPr>
            <p:ph idx="2" type="body"/>
          </p:nvPr>
        </p:nvSpPr>
        <p:spPr>
          <a:xfrm>
            <a:off x="373761" y="1229600"/>
            <a:ext cx="7482077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/>
        </p:nvSpPr>
        <p:spPr>
          <a:xfrm>
            <a:off x="63375" y="4347096"/>
            <a:ext cx="8111906" cy="78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rPr b="0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GPU Teaching Kit is licensed by NVIDIA and California Polytechnic State University under the </a:t>
            </a:r>
            <a:r>
              <a:rPr b="0"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Creative Commons Attribution-NonCommercial 4.0 International License.</a:t>
            </a:r>
          </a:p>
        </p:txBody>
      </p:sp>
      <p:pic>
        <p:nvPicPr>
          <p:cNvPr descr="Creative Commons License" id="181" name="Shape 18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5698" y="3978051"/>
            <a:ext cx="838199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73761" y="347471"/>
            <a:ext cx="7482077" cy="931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b="0" i="0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/>
              <a:t>Mapping in Robotics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83854" y="1948656"/>
            <a:ext cx="7461504" cy="38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Maps are essential for robots to devise plans for navigating</a:t>
            </a:r>
          </a:p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Robots use maps to avoid obstacles and find shortest paths</a:t>
            </a:r>
          </a:p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Often robots update their own maps as they explore and learn</a:t>
            </a:r>
          </a:p>
          <a:p>
            <a:pPr indent="-284163" lvl="0" marL="284163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373761" y="1229600"/>
            <a:ext cx="7482077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087" y="3147000"/>
            <a:ext cx="3339423" cy="224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73761" y="347471"/>
            <a:ext cx="7482077" cy="931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b="0" i="0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/>
              <a:t>Aerial Maps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83854" y="1948656"/>
            <a:ext cx="7461504" cy="38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A top-down view of an environment provides useful information that may be impossible to gather by a ground robot</a:t>
            </a:r>
          </a:p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Sources of aerial maps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satellites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drones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planes</a:t>
            </a:r>
          </a:p>
        </p:txBody>
      </p:sp>
      <p:sp>
        <p:nvSpPr>
          <p:cNvPr id="86" name="Shape 86"/>
          <p:cNvSpPr txBox="1"/>
          <p:nvPr>
            <p:ph idx="2" type="body"/>
          </p:nvPr>
        </p:nvSpPr>
        <p:spPr>
          <a:xfrm>
            <a:off x="373761" y="1229600"/>
            <a:ext cx="7482077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105" y="2935849"/>
            <a:ext cx="3159199" cy="273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73761" y="347471"/>
            <a:ext cx="74820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b="0" i="0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/>
              <a:t>Map Stitching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83854" y="1948656"/>
            <a:ext cx="7461600" cy="3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Discrete images must be combined to create a map</a:t>
            </a:r>
          </a:p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Image stitching is the process of joining overlapping images</a:t>
            </a:r>
          </a:p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Image Stitching pipeline: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define relationship between coordinate systems in images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determine alignment (and orientation) of images with each other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detect features (keypoints) in images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match features in each image with other images to show how images overlap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output the stitched image by projecting it onto a surface (plane, cylinder, sphere, etc)</a:t>
            </a:r>
          </a:p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373761" y="1229600"/>
            <a:ext cx="74820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73761" y="347471"/>
            <a:ext cx="74820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b="0" i="0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/>
              <a:t>Map Stitching: Example</a:t>
            </a:r>
          </a:p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373761" y="1229600"/>
            <a:ext cx="74820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0" l="36378" r="0" t="24408"/>
          <a:stretch/>
        </p:blipFill>
        <p:spPr>
          <a:xfrm>
            <a:off x="4325174" y="3382599"/>
            <a:ext cx="2886475" cy="23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 b="0" l="0" r="49720" t="0"/>
          <a:stretch/>
        </p:blipFill>
        <p:spPr>
          <a:xfrm rot="-814097">
            <a:off x="779023" y="2052027"/>
            <a:ext cx="2575302" cy="3542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5">
            <a:alphaModFix/>
          </a:blip>
          <a:srcRect b="45954" l="20331" r="0" t="0"/>
          <a:stretch/>
        </p:blipFill>
        <p:spPr>
          <a:xfrm rot="324611">
            <a:off x="3945021" y="1617200"/>
            <a:ext cx="2925752" cy="1372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73761" y="347471"/>
            <a:ext cx="74820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b="0" i="0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/>
              <a:t>Map Stitching: Example</a:t>
            </a:r>
          </a:p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373761" y="1229600"/>
            <a:ext cx="74820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 b="0" l="36378" r="0" t="24408"/>
          <a:stretch/>
        </p:blipFill>
        <p:spPr>
          <a:xfrm>
            <a:off x="4178462" y="3410474"/>
            <a:ext cx="2886475" cy="23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0" l="0" r="49720" t="0"/>
          <a:stretch/>
        </p:blipFill>
        <p:spPr>
          <a:xfrm>
            <a:off x="449542" y="1617200"/>
            <a:ext cx="3028057" cy="416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45954" l="20331" r="0" t="0"/>
          <a:stretch/>
        </p:blipFill>
        <p:spPr>
          <a:xfrm>
            <a:off x="4158821" y="1617212"/>
            <a:ext cx="2925753" cy="137268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857450" y="2257500"/>
            <a:ext cx="115200" cy="92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5564100" y="3468825"/>
            <a:ext cx="115200" cy="92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4363650" y="2417075"/>
            <a:ext cx="115200" cy="92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2009075" y="2989900"/>
            <a:ext cx="115200" cy="92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6318000" y="3965500"/>
            <a:ext cx="115200" cy="9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6433200" y="2687200"/>
            <a:ext cx="115200" cy="9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2" name="Shape 122"/>
          <p:cNvCxnSpPr>
            <a:stCxn id="119" idx="7"/>
            <a:endCxn id="118" idx="2"/>
          </p:cNvCxnSpPr>
          <p:nvPr/>
        </p:nvCxnSpPr>
        <p:spPr>
          <a:xfrm flipH="1" rot="10800000">
            <a:off x="2107404" y="2463087"/>
            <a:ext cx="2256300" cy="5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3" name="Shape 123"/>
          <p:cNvCxnSpPr>
            <a:stCxn id="117" idx="0"/>
            <a:endCxn id="116" idx="4"/>
          </p:cNvCxnSpPr>
          <p:nvPr/>
        </p:nvCxnSpPr>
        <p:spPr>
          <a:xfrm flipH="1" rot="10800000">
            <a:off x="5621700" y="2349525"/>
            <a:ext cx="293400" cy="11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4" name="Shape 124"/>
          <p:cNvCxnSpPr>
            <a:stCxn id="120" idx="0"/>
            <a:endCxn id="121" idx="4"/>
          </p:cNvCxnSpPr>
          <p:nvPr/>
        </p:nvCxnSpPr>
        <p:spPr>
          <a:xfrm flipH="1" rot="10800000">
            <a:off x="6375600" y="2779300"/>
            <a:ext cx="115200" cy="11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5" name="Shape 125"/>
          <p:cNvSpPr/>
          <p:nvPr/>
        </p:nvSpPr>
        <p:spPr>
          <a:xfrm>
            <a:off x="3018450" y="4715937"/>
            <a:ext cx="115200" cy="921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4478850" y="5021950"/>
            <a:ext cx="115200" cy="921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7" name="Shape 127"/>
          <p:cNvCxnSpPr>
            <a:stCxn id="126" idx="1"/>
            <a:endCxn id="125" idx="5"/>
          </p:cNvCxnSpPr>
          <p:nvPr/>
        </p:nvCxnSpPr>
        <p:spPr>
          <a:xfrm rot="10800000">
            <a:off x="3116920" y="4794537"/>
            <a:ext cx="1378800" cy="2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73761" y="347471"/>
            <a:ext cx="74820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b="0" i="0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/>
              <a:t>Map Stitching: Example</a:t>
            </a:r>
          </a:p>
        </p:txBody>
      </p:sp>
      <p:sp>
        <p:nvSpPr>
          <p:cNvPr id="134" name="Shape 134"/>
          <p:cNvSpPr txBox="1"/>
          <p:nvPr>
            <p:ph idx="2" type="body"/>
          </p:nvPr>
        </p:nvSpPr>
        <p:spPr>
          <a:xfrm>
            <a:off x="373761" y="1229600"/>
            <a:ext cx="74820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287" y="2182074"/>
            <a:ext cx="4537024" cy="313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/>
          <p:nvPr/>
        </p:nvSpPr>
        <p:spPr>
          <a:xfrm>
            <a:off x="3007075" y="3237350"/>
            <a:ext cx="115200" cy="92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913175" y="2978650"/>
            <a:ext cx="115200" cy="92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5627125" y="3511450"/>
            <a:ext cx="115200" cy="92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3803200" y="4540150"/>
            <a:ext cx="115200" cy="921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73761" y="347471"/>
            <a:ext cx="74820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b="0" i="0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/>
              <a:t>Image Stitching with OpenCV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83854" y="1948656"/>
            <a:ext cx="7461600" cy="3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Image stitching is dramatically faster on GPUs, so the code below operates on GPU matrices.</a:t>
            </a:r>
          </a:p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The `Stitcher` class in OpenCV has many configuration options that can refine the results and potentially improve performance</a:t>
            </a:r>
          </a:p>
        </p:txBody>
      </p:sp>
      <p:sp>
        <p:nvSpPr>
          <p:cNvPr id="147" name="Shape 147"/>
          <p:cNvSpPr txBox="1"/>
          <p:nvPr>
            <p:ph idx="2" type="body"/>
          </p:nvPr>
        </p:nvSpPr>
        <p:spPr>
          <a:xfrm>
            <a:off x="373761" y="1229600"/>
            <a:ext cx="74820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536100" y="3513675"/>
            <a:ext cx="7157400" cy="15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03336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std::</a:t>
            </a:r>
            <a:r>
              <a:rPr lang="en-US" sz="1200">
                <a:solidFill>
                  <a:srgbClr val="2B91AF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vector</a:t>
            </a:r>
            <a:r>
              <a:rPr lang="en-US" sz="1200">
                <a:solidFill>
                  <a:srgbClr val="303336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&lt;gpu::</a:t>
            </a:r>
            <a:r>
              <a:rPr lang="en-US" sz="1200">
                <a:solidFill>
                  <a:srgbClr val="2B91AF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GpuMat</a:t>
            </a:r>
            <a:r>
              <a:rPr lang="en-US" sz="1200">
                <a:solidFill>
                  <a:srgbClr val="303336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&gt; gpuImages(</a:t>
            </a:r>
            <a:r>
              <a:rPr lang="en-US" sz="1200">
                <a:solidFill>
                  <a:srgbClr val="7D2727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200">
                <a:solidFill>
                  <a:srgbClr val="303336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03336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gpu::</a:t>
            </a:r>
            <a:r>
              <a:rPr lang="en-US" sz="1200">
                <a:solidFill>
                  <a:srgbClr val="2B91AF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GpuMat</a:t>
            </a:r>
            <a:r>
              <a:rPr lang="en-US" sz="1200">
                <a:solidFill>
                  <a:srgbClr val="303336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 stitch_result;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03336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rgbClr val="303336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cv::</a:t>
            </a:r>
            <a:r>
              <a:rPr lang="en-US" sz="1200">
                <a:solidFill>
                  <a:srgbClr val="2B91AF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Stitcher</a:t>
            </a:r>
            <a:r>
              <a:rPr lang="en-US" sz="1200">
                <a:solidFill>
                  <a:srgbClr val="303336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 stitcher = cv::</a:t>
            </a:r>
            <a:r>
              <a:rPr lang="en-US" sz="1200">
                <a:solidFill>
                  <a:srgbClr val="2B91AF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Stitcher</a:t>
            </a:r>
            <a:r>
              <a:rPr lang="en-US" sz="1200">
                <a:solidFill>
                  <a:srgbClr val="303336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::createDefault(true);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03336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cv::</a:t>
            </a:r>
            <a:r>
              <a:rPr lang="en-US" sz="1200">
                <a:solidFill>
                  <a:srgbClr val="2B91AF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Stitcher</a:t>
            </a:r>
            <a:r>
              <a:rPr lang="en-US" sz="1200">
                <a:solidFill>
                  <a:srgbClr val="303336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lang="en-US" sz="1200">
                <a:solidFill>
                  <a:srgbClr val="2B91AF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US" sz="1200">
                <a:solidFill>
                  <a:srgbClr val="303336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 status = stitcher.composePanorama(gpuImages, stitch_result);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03336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73761" y="347471"/>
            <a:ext cx="74820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b="0" i="0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/>
              <a:t>Multi-Layer Maps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83850" y="1948650"/>
            <a:ext cx="7482000" cy="3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Maps can contain additional information: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28571"/>
              <a:buFont typeface="Arial"/>
              <a:buChar char="–"/>
            </a:pPr>
            <a:r>
              <a:rPr lang="en-US"/>
              <a:t>semantic information (place names and descriptions)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28571"/>
              <a:buFont typeface="Arial"/>
              <a:buChar char="–"/>
            </a:pPr>
            <a:r>
              <a:rPr lang="en-US"/>
              <a:t>timely information like traffic conditions or road closures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28571"/>
              <a:buFont typeface="Arial"/>
              <a:buChar char="–"/>
            </a:pPr>
            <a:r>
              <a:rPr lang="en-US"/>
              <a:t>hyperspectral images that capture non-visible light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thermal images for detecting animals</a:t>
            </a:r>
          </a:p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GIS (Geographical Information Systems) are used to analyze maps with many layers of data</a:t>
            </a:r>
          </a:p>
        </p:txBody>
      </p:sp>
      <p:sp>
        <p:nvSpPr>
          <p:cNvPr id="156" name="Shape 156"/>
          <p:cNvSpPr txBox="1"/>
          <p:nvPr>
            <p:ph idx="2" type="body"/>
          </p:nvPr>
        </p:nvSpPr>
        <p:spPr>
          <a:xfrm>
            <a:off x="373761" y="1229600"/>
            <a:ext cx="74820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500" y="3689274"/>
            <a:ext cx="2221600" cy="22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Title &amp; Bullet ">
  <a:themeElements>
    <a:clrScheme name="NVIDIA + Cal Poly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08552B"/>
      </a:accent2>
      <a:accent3>
        <a:srgbClr val="007A43"/>
      </a:accent3>
      <a:accent4>
        <a:srgbClr val="006A9A"/>
      </a:accent4>
      <a:accent5>
        <a:srgbClr val="FA6300"/>
      </a:accent5>
      <a:accent6>
        <a:srgbClr val="006A9A"/>
      </a:accent6>
      <a:hlink>
        <a:srgbClr val="76B900"/>
      </a:hlink>
      <a:folHlink>
        <a:srgbClr val="00483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